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8" r:id="rId3"/>
    <p:sldId id="257" r:id="rId4"/>
    <p:sldId id="264" r:id="rId5"/>
    <p:sldId id="259" r:id="rId6"/>
    <p:sldId id="260" r:id="rId7"/>
    <p:sldId id="261" r:id="rId8"/>
    <p:sldId id="262" r:id="rId9"/>
    <p:sldId id="263" r:id="rId10"/>
    <p:sldId id="268" r:id="rId11"/>
    <p:sldId id="269" r:id="rId12"/>
    <p:sldId id="270" r:id="rId13"/>
    <p:sldId id="271" r:id="rId14"/>
    <p:sldId id="265" r:id="rId15"/>
    <p:sldId id="266" r:id="rId16"/>
    <p:sldId id="267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y L Copeland" initials="ALC" lastIdx="2" clrIdx="0">
    <p:extLst>
      <p:ext uri="{19B8F6BF-5375-455C-9EA6-DF929625EA0E}">
        <p15:presenceInfo xmlns:p15="http://schemas.microsoft.com/office/powerpoint/2012/main" userId="Amy L Copelan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198" y="25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1402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001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7219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18534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162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15327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2466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8695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828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397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162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303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962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13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837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080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522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11/27/2015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8230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app.emaze.com/@ALZWTLLW/final-revision_ac_the-effects-of-red-on-test-anxietypptx?autoplay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yogabharati.org/public_download/Yoga_SN_2014/State_Trait_Anxiety_Inventory_for_adults.pdf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10378740" cy="2971801"/>
          </a:xfrm>
        </p:spPr>
        <p:txBody>
          <a:bodyPr>
            <a:normAutofit fontScale="90000"/>
          </a:bodyPr>
          <a:lstStyle/>
          <a:p>
            <a:r>
              <a:rPr lang="en-US" u="sng" dirty="0">
                <a:hlinkClick r:id="rId2"/>
              </a:rPr>
              <a:t>The </a:t>
            </a:r>
            <a:r>
              <a:rPr lang="en-US" u="sng" dirty="0">
                <a:hlinkClick r:id="rId2"/>
              </a:rPr>
              <a:t>E</a:t>
            </a:r>
            <a:r>
              <a:rPr lang="en-US" u="sng" dirty="0" smtClean="0">
                <a:hlinkClick r:id="rId2"/>
              </a:rPr>
              <a:t>ffects </a:t>
            </a:r>
            <a:r>
              <a:rPr lang="en-US" u="sng" dirty="0">
                <a:hlinkClick r:id="rId2"/>
              </a:rPr>
              <a:t>of Red on Test Anxiety: Does the Color of a Proctor’s Shirt </a:t>
            </a:r>
            <a:r>
              <a:rPr lang="en-US" u="sng" dirty="0" smtClean="0">
                <a:hlinkClick r:id="rId2"/>
              </a:rPr>
              <a:t>Affect </a:t>
            </a:r>
            <a:r>
              <a:rPr lang="en-US" u="sng" dirty="0">
                <a:hlinkClick r:id="rId2"/>
              </a:rPr>
              <a:t>Intellectual Performance?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307976"/>
            <a:ext cx="7773988" cy="268941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Trisha Barton</a:t>
            </a:r>
          </a:p>
          <a:p>
            <a:r>
              <a:rPr lang="en-US" dirty="0" smtClean="0"/>
              <a:t>Dr. Amy Copeland, </a:t>
            </a:r>
            <a:r>
              <a:rPr lang="en-US" dirty="0" err="1" smtClean="0"/>
              <a:t>Ph.D</a:t>
            </a:r>
            <a:r>
              <a:rPr lang="en-US" dirty="0" smtClean="0"/>
              <a:t>, M.P. </a:t>
            </a:r>
          </a:p>
          <a:p>
            <a:r>
              <a:rPr lang="en-US" dirty="0" smtClean="0"/>
              <a:t>Department of Psychology</a:t>
            </a:r>
          </a:p>
          <a:p>
            <a:r>
              <a:rPr lang="en-US" dirty="0" smtClean="0"/>
              <a:t>Louisiana State University</a:t>
            </a:r>
          </a:p>
          <a:p>
            <a:r>
              <a:rPr lang="en-US" dirty="0" smtClean="0"/>
              <a:t>Pre-Doctoral Scholars Institute</a:t>
            </a:r>
          </a:p>
          <a:p>
            <a:r>
              <a:rPr lang="en-US" dirty="0" smtClean="0"/>
              <a:t>Research Symposium</a:t>
            </a:r>
          </a:p>
          <a:p>
            <a:r>
              <a:rPr lang="en-US" dirty="0" smtClean="0"/>
              <a:t>June 26</a:t>
            </a:r>
            <a:r>
              <a:rPr lang="en-US" smtClean="0"/>
              <a:t>, </a:t>
            </a:r>
            <a:r>
              <a:rPr lang="en-US" smtClean="0"/>
              <a:t>2015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71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18-24 undergraduate students from a large university</a:t>
            </a:r>
          </a:p>
          <a:p>
            <a:pPr lvl="1"/>
            <a:r>
              <a:rPr lang="en-US" dirty="0"/>
              <a:t>Already enrolled in Math 101 class</a:t>
            </a:r>
          </a:p>
          <a:p>
            <a:endParaRPr lang="en-US" dirty="0"/>
          </a:p>
        </p:txBody>
      </p:sp>
      <p:pic>
        <p:nvPicPr>
          <p:cNvPr id="7172" name="Picture 4" descr="https://userscontent2.emaze.com/images/bf9b3912-16fe-49bd-a637-ec79a6f3cff6/71193325-5318-4ce3-abe1-2208282e060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7885" y="2635340"/>
            <a:ext cx="4267200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803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Materials/Measures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b="1" i="1" dirty="0" smtClean="0"/>
              <a:t>Proctor </a:t>
            </a:r>
            <a:r>
              <a:rPr lang="en-US" b="1" i="1" dirty="0"/>
              <a:t>Shirt Color</a:t>
            </a:r>
          </a:p>
          <a:p>
            <a:pPr lvl="1"/>
            <a:r>
              <a:rPr lang="en-US" b="1" i="1" dirty="0" smtClean="0"/>
              <a:t>Spielberger Test Anxiety Inventory (TAI)</a:t>
            </a:r>
          </a:p>
          <a:p>
            <a:pPr lvl="1"/>
            <a:r>
              <a:rPr lang="en-US" b="1" i="1" dirty="0" smtClean="0"/>
              <a:t>Spielberger </a:t>
            </a:r>
            <a:r>
              <a:rPr lang="en-US" b="1" i="1" dirty="0"/>
              <a:t>State Trait Anxiety Inventory (STAI)</a:t>
            </a:r>
          </a:p>
          <a:p>
            <a:pPr lvl="1"/>
            <a:r>
              <a:rPr lang="en-US" b="1" i="1" dirty="0" err="1"/>
              <a:t>Ishiara</a:t>
            </a:r>
            <a:r>
              <a:rPr lang="en-US" b="1" i="1" dirty="0"/>
              <a:t> color blindness</a:t>
            </a:r>
            <a:r>
              <a:rPr lang="en-US" dirty="0"/>
              <a:t> </a:t>
            </a:r>
          </a:p>
          <a:p>
            <a:pPr lvl="1"/>
            <a:r>
              <a:rPr lang="en-US" b="1" i="1" dirty="0"/>
              <a:t>The demographic questionnaire</a:t>
            </a:r>
            <a:r>
              <a:rPr lang="en-US" dirty="0"/>
              <a:t> </a:t>
            </a:r>
          </a:p>
          <a:p>
            <a:pPr lvl="1"/>
            <a:r>
              <a:rPr lang="en-US" b="1" i="1" dirty="0"/>
              <a:t>Intelligence Structure Test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pic>
        <p:nvPicPr>
          <p:cNvPr id="4" name="Picture 2" descr="http://schools.nyc.gov/NR/rdonlyres/A95AF6CB-E26C-40BF-A41A-65460FEDB247/86530/scienc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8335" y="347729"/>
            <a:ext cx="2682797" cy="3151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 descr="http://colorvisiontesting.com/images/plate%209%20%20%20%20%205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4531" y="2936707"/>
            <a:ext cx="1837475" cy="179210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371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/>
              <a:t>Sign-Up for participation</a:t>
            </a:r>
          </a:p>
          <a:p>
            <a:pPr lvl="1"/>
            <a:r>
              <a:rPr lang="en-US" dirty="0"/>
              <a:t>Collect demographics, </a:t>
            </a:r>
            <a:r>
              <a:rPr lang="en-US" dirty="0" err="1"/>
              <a:t>Ishiara</a:t>
            </a:r>
            <a:r>
              <a:rPr lang="en-US" dirty="0"/>
              <a:t> color blindness, &amp; assess anxious type</a:t>
            </a:r>
          </a:p>
          <a:p>
            <a:pPr lvl="1"/>
            <a:r>
              <a:rPr lang="en-US" dirty="0"/>
              <a:t>First Test (only participants): </a:t>
            </a:r>
          </a:p>
          <a:p>
            <a:pPr lvl="2"/>
            <a:r>
              <a:rPr lang="en-US" dirty="0"/>
              <a:t>Proctor: White Shirt</a:t>
            </a:r>
          </a:p>
          <a:p>
            <a:pPr lvl="3"/>
            <a:r>
              <a:rPr lang="en-US" dirty="0"/>
              <a:t>Reads instructions and passes out warm up (IQ test)</a:t>
            </a:r>
          </a:p>
          <a:p>
            <a:pPr lvl="3"/>
            <a:r>
              <a:rPr lang="en-US" dirty="0"/>
              <a:t>After test take STAI</a:t>
            </a:r>
          </a:p>
          <a:p>
            <a:pPr lvl="1"/>
            <a:r>
              <a:rPr lang="en-US" dirty="0"/>
              <a:t>Second Test (only participants):</a:t>
            </a:r>
          </a:p>
          <a:p>
            <a:pPr lvl="2"/>
            <a:r>
              <a:rPr lang="en-US" dirty="0"/>
              <a:t>Proctor: Red shirt</a:t>
            </a:r>
          </a:p>
          <a:p>
            <a:pPr lvl="3"/>
            <a:r>
              <a:rPr lang="en-US" dirty="0"/>
              <a:t>Reads instructions and passes out warm up (IQ test)</a:t>
            </a:r>
          </a:p>
          <a:p>
            <a:pPr lvl="3"/>
            <a:r>
              <a:rPr lang="en-US" dirty="0"/>
              <a:t>After test take STAI</a:t>
            </a:r>
          </a:p>
        </p:txBody>
      </p:sp>
      <p:pic>
        <p:nvPicPr>
          <p:cNvPr id="9218" name="Picture 2" descr="http://cdn1.askiitians.com/Images/2015526-20248709-3069-procedur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6380" y="1896032"/>
            <a:ext cx="3330889" cy="2498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162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2x2 factorial analyses of variance (ANOVA) design</a:t>
            </a:r>
          </a:p>
          <a:p>
            <a:pPr lvl="2"/>
            <a:r>
              <a:rPr lang="en-US" dirty="0"/>
              <a:t>Factor variables:</a:t>
            </a:r>
          </a:p>
          <a:p>
            <a:pPr lvl="3"/>
            <a:r>
              <a:rPr lang="en-US" dirty="0"/>
              <a:t>color (red and white) </a:t>
            </a:r>
          </a:p>
          <a:p>
            <a:pPr lvl="3"/>
            <a:r>
              <a:rPr lang="en-US" dirty="0"/>
              <a:t>test anxious type (low test anxious and high test anxious)</a:t>
            </a:r>
          </a:p>
          <a:p>
            <a:pPr lvl="2"/>
            <a:r>
              <a:rPr lang="en-US" dirty="0"/>
              <a:t>Response Variable:</a:t>
            </a:r>
          </a:p>
          <a:p>
            <a:pPr lvl="3"/>
            <a:r>
              <a:rPr lang="en-US" dirty="0"/>
              <a:t>Hypothesis one: test anxiety type</a:t>
            </a:r>
          </a:p>
          <a:p>
            <a:pPr lvl="3"/>
            <a:r>
              <a:rPr lang="en-US" dirty="0"/>
              <a:t>Hypothesis two: IQ test score for 10-items</a:t>
            </a:r>
          </a:p>
          <a:p>
            <a:endParaRPr lang="en-US" dirty="0"/>
          </a:p>
        </p:txBody>
      </p:sp>
      <p:pic>
        <p:nvPicPr>
          <p:cNvPr id="10242" name="Picture 2" descr="https://theivanovosti.files.wordpress.com/2015/04/martin-dec-20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5626" y="685800"/>
            <a:ext cx="3838575" cy="283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458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592801"/>
            <a:ext cx="8534400" cy="1507067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11507788" cy="5237328"/>
          </a:xfrm>
        </p:spPr>
        <p:txBody>
          <a:bodyPr>
            <a:normAutofit fontScale="85000" lnSpcReduction="20000"/>
          </a:bodyPr>
          <a:lstStyle/>
          <a:p>
            <a:pPr marL="0" indent="-457200"/>
            <a:r>
              <a:rPr lang="en-US" dirty="0"/>
              <a:t>Adaa.org. (2015). Test anxiety. </a:t>
            </a:r>
            <a:r>
              <a:rPr lang="en-US" i="1" dirty="0"/>
              <a:t>Anxiety and Depression Association of America, ADAA</a:t>
            </a:r>
            <a:r>
              <a:rPr lang="en-US" dirty="0"/>
              <a:t>. Retrieved 22 April 2015, from http://www.adaa.org/living-with-anxiety/children/test-anxiety.</a:t>
            </a:r>
          </a:p>
          <a:p>
            <a:pPr marL="0" indent="-457200"/>
            <a:r>
              <a:rPr lang="en-US" dirty="0"/>
              <a:t>Block, T., Pandelaere, M., &amp; Kenhove, P.V. (2012). When colors backfire: The impact of color cues on moral judgment. </a:t>
            </a:r>
            <a:r>
              <a:rPr lang="en-US" i="1" dirty="0"/>
              <a:t>Journal of Consumer Psychology,</a:t>
            </a:r>
            <a:r>
              <a:rPr lang="en-US" dirty="0"/>
              <a:t> </a:t>
            </a:r>
            <a:r>
              <a:rPr lang="en-US" i="1" dirty="0"/>
              <a:t>23</a:t>
            </a:r>
            <a:r>
              <a:rPr lang="en-US" dirty="0"/>
              <a:t>(3), 341-348.</a:t>
            </a:r>
          </a:p>
          <a:p>
            <a:pPr marL="0" indent="-457200"/>
            <a:r>
              <a:rPr lang="en-US" dirty="0" err="1"/>
              <a:t>Bargh</a:t>
            </a:r>
            <a:r>
              <a:rPr lang="en-US" dirty="0"/>
              <a:t>, J. A. (1990). Auto-motives: preconscious determinants of social interaction, </a:t>
            </a:r>
            <a:r>
              <a:rPr lang="en-US" i="1" dirty="0"/>
              <a:t>Handbook of Motivation and Cognition</a:t>
            </a:r>
            <a:r>
              <a:rPr lang="en-US" dirty="0"/>
              <a:t>, </a:t>
            </a:r>
            <a:r>
              <a:rPr lang="en-US" i="1" dirty="0"/>
              <a:t>2</a:t>
            </a:r>
            <a:r>
              <a:rPr lang="en-US" dirty="0"/>
              <a:t>, 93-130</a:t>
            </a:r>
          </a:p>
          <a:p>
            <a:pPr marL="0" indent="-457200"/>
            <a:r>
              <a:rPr lang="en-US" dirty="0" err="1"/>
              <a:t>Chapell</a:t>
            </a:r>
            <a:r>
              <a:rPr lang="en-US" dirty="0"/>
              <a:t>, M., Blanding, B., Silverstein, M., Takahashi, M., Newman, B., </a:t>
            </a:r>
            <a:r>
              <a:rPr lang="en-US" dirty="0" err="1"/>
              <a:t>Gubi</a:t>
            </a:r>
            <a:r>
              <a:rPr lang="en-US" dirty="0"/>
              <a:t>, A., McCann, N. (2005). Test anxiety and academic performance in undergraduate and graduate students. </a:t>
            </a:r>
            <a:r>
              <a:rPr lang="en-US" i="1" dirty="0"/>
              <a:t>Journal of Educational Psychology</a:t>
            </a:r>
            <a:r>
              <a:rPr lang="en-US" dirty="0"/>
              <a:t>, </a:t>
            </a:r>
            <a:r>
              <a:rPr lang="en-US" i="1" dirty="0"/>
              <a:t>97</a:t>
            </a:r>
            <a:r>
              <a:rPr lang="en-US" dirty="0"/>
              <a:t>(2), 268-274</a:t>
            </a:r>
          </a:p>
          <a:p>
            <a:pPr marL="0" indent="-457200"/>
            <a:r>
              <a:rPr lang="en-US" dirty="0"/>
              <a:t>Curry, N., &amp; </a:t>
            </a:r>
            <a:r>
              <a:rPr lang="en-US" dirty="0" err="1"/>
              <a:t>Kasser</a:t>
            </a:r>
            <a:r>
              <a:rPr lang="en-US" dirty="0"/>
              <a:t>, T. (2005). Can coloring mandalas reduce anxiety? Art Therapy: Journal of the American Art Therapy Association, 22 (2), 81-85. Retrieved February 17, 2015.</a:t>
            </a:r>
          </a:p>
          <a:p>
            <a:pPr marL="0" indent="-457200"/>
            <a:r>
              <a:rPr lang="en-US" dirty="0"/>
              <a:t>Ishihara 38 Plates CVD Test (2014). In </a:t>
            </a:r>
            <a:r>
              <a:rPr lang="en-US" i="1" dirty="0" err="1"/>
              <a:t>Colorblindor</a:t>
            </a:r>
            <a:r>
              <a:rPr lang="en-US" dirty="0"/>
              <a:t>. Retrieved June 20, 2015, from http://www.color-blindness.com/ishihara-38-plates-cvd-test/</a:t>
            </a:r>
          </a:p>
          <a:p>
            <a:pPr marL="0" indent="-457200"/>
            <a:r>
              <a:rPr lang="en-US" dirty="0" err="1"/>
              <a:t>Damer</a:t>
            </a:r>
            <a:r>
              <a:rPr lang="en-US" dirty="0"/>
              <a:t>, D. &amp; </a:t>
            </a:r>
            <a:r>
              <a:rPr lang="en-US" dirty="0" err="1"/>
              <a:t>Melendres</a:t>
            </a:r>
            <a:r>
              <a:rPr lang="en-US" dirty="0"/>
              <a:t>, L. (2011). Tackling test anxiety: A group for college students. </a:t>
            </a:r>
            <a:r>
              <a:rPr lang="en-US" i="1" dirty="0"/>
              <a:t>The Journal for Specialists in Group Work</a:t>
            </a:r>
            <a:r>
              <a:rPr lang="en-US" dirty="0"/>
              <a:t>. </a:t>
            </a:r>
            <a:r>
              <a:rPr lang="en-US" i="1" dirty="0"/>
              <a:t>36</a:t>
            </a:r>
            <a:r>
              <a:rPr lang="en-US" dirty="0"/>
              <a:t>(3), 163-177.</a:t>
            </a:r>
          </a:p>
          <a:p>
            <a:pPr marL="0" indent="-457200"/>
            <a:r>
              <a:rPr lang="en-US" dirty="0" err="1"/>
              <a:t>DiRocco</a:t>
            </a:r>
            <a:r>
              <a:rPr lang="en-US" dirty="0"/>
              <a:t>, D. (2012). The effect of the color red on test anxiety. Unpublished manuscript, Department of Honors Psychology, Lycoming College, Williamsport, PA.  </a:t>
            </a:r>
          </a:p>
          <a:p>
            <a:pPr marL="0" indent="-457200"/>
            <a:r>
              <a:rPr lang="en-US" dirty="0"/>
              <a:t>Driscoll, R. (2007). Westside Test Anxiety Scale Validation. Education Resources Information Center, 6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37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592804"/>
            <a:ext cx="8534400" cy="1507067"/>
          </a:xfrm>
        </p:spPr>
        <p:txBody>
          <a:bodyPr/>
          <a:lstStyle/>
          <a:p>
            <a:r>
              <a:rPr lang="en-US" dirty="0" smtClean="0"/>
              <a:t>References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11230284" cy="537380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Driscoll</a:t>
            </a:r>
            <a:r>
              <a:rPr lang="en-US" dirty="0"/>
              <a:t>, R. (2004). </a:t>
            </a:r>
            <a:r>
              <a:rPr lang="en-US" i="1" dirty="0"/>
              <a:t>Westside Test Anxiety Scale</a:t>
            </a:r>
            <a:r>
              <a:rPr lang="en-US" dirty="0"/>
              <a:t> [Measurement Instrument]. Retrieved from http://www.amtaa.org/scalewest.html</a:t>
            </a:r>
          </a:p>
          <a:p>
            <a:pPr marL="0" indent="0">
              <a:buNone/>
            </a:pPr>
            <a:r>
              <a:rPr lang="en-US" dirty="0"/>
              <a:t>Elliot, A. J., &amp; Maier, M. A. (2014). Color and psychological functioning. </a:t>
            </a:r>
            <a:r>
              <a:rPr lang="en-US" i="1" dirty="0"/>
              <a:t>Current Directions in Psychological Science</a:t>
            </a:r>
            <a:r>
              <a:rPr lang="en-US" dirty="0"/>
              <a:t>, 250-254.</a:t>
            </a:r>
          </a:p>
          <a:p>
            <a:pPr marL="0" indent="0">
              <a:buNone/>
            </a:pPr>
            <a:r>
              <a:rPr lang="en-US" dirty="0"/>
              <a:t>Elliot, A. J., &amp; Maier, M. A. (2012). Color psychology: Effects of perceiving color on psychological functioning in humans. </a:t>
            </a:r>
            <a:r>
              <a:rPr lang="en-US" i="1" dirty="0"/>
              <a:t>The Journal of Socio-Economics</a:t>
            </a:r>
            <a:r>
              <a:rPr lang="en-US" dirty="0"/>
              <a:t>, 738-745.</a:t>
            </a:r>
          </a:p>
          <a:p>
            <a:pPr marL="0" indent="0">
              <a:buNone/>
            </a:pPr>
            <a:r>
              <a:rPr lang="en-US" dirty="0"/>
              <a:t>Elliot, A. J., Maier, M.A., Moller, A. C., Friedman, R., &amp; </a:t>
            </a:r>
            <a:r>
              <a:rPr lang="en-US" dirty="0" err="1"/>
              <a:t>Meinhardt</a:t>
            </a:r>
            <a:r>
              <a:rPr lang="en-US" dirty="0"/>
              <a:t>, J. (2007). Color and Psychological functioning: The effect of red on performance attainment. </a:t>
            </a:r>
            <a:r>
              <a:rPr lang="en-US" i="1" dirty="0"/>
              <a:t>Journal of Experimental Psychology: General</a:t>
            </a:r>
            <a:r>
              <a:rPr lang="en-US" dirty="0"/>
              <a:t>, </a:t>
            </a:r>
            <a:r>
              <a:rPr lang="en-US" i="1" dirty="0"/>
              <a:t>136</a:t>
            </a:r>
            <a:r>
              <a:rPr lang="en-US" dirty="0"/>
              <a:t>(1), 154-168.</a:t>
            </a:r>
          </a:p>
          <a:p>
            <a:pPr marL="0" indent="0">
              <a:buNone/>
            </a:pPr>
            <a:r>
              <a:rPr lang="en-US" dirty="0"/>
              <a:t>Hamilton, J. (2009, February 6). Personal interview with Markus Maier, Ravi Mehta, and Nancy Stone. http://www.npr.org/templates/story/story.php?storyId=100301582</a:t>
            </a:r>
          </a:p>
          <a:p>
            <a:pPr marL="0" indent="0">
              <a:buNone/>
            </a:pPr>
            <a:r>
              <a:rPr lang="en-US" dirty="0" err="1"/>
              <a:t>Handelzalts</a:t>
            </a:r>
            <a:r>
              <a:rPr lang="en-US" dirty="0"/>
              <a:t>, J. &amp; </a:t>
            </a:r>
            <a:r>
              <a:rPr lang="en-US" dirty="0" err="1"/>
              <a:t>Keinan</a:t>
            </a:r>
            <a:r>
              <a:rPr lang="en-US" dirty="0"/>
              <a:t>, G. (2010). The effect of choice between test anxiety treatment options on treatment outcomes. </a:t>
            </a:r>
            <a:r>
              <a:rPr lang="en-US" i="1" dirty="0"/>
              <a:t>Psychotherapy Research</a:t>
            </a:r>
            <a:r>
              <a:rPr lang="en-US" dirty="0"/>
              <a:t>, </a:t>
            </a:r>
            <a:r>
              <a:rPr lang="en-US" i="1" dirty="0"/>
              <a:t>20</a:t>
            </a:r>
            <a:r>
              <a:rPr lang="en-US" dirty="0"/>
              <a:t>(1), 100-112.</a:t>
            </a:r>
          </a:p>
          <a:p>
            <a:pPr marL="0" indent="0">
              <a:buNone/>
            </a:pPr>
            <a:r>
              <a:rPr lang="en-US" dirty="0" err="1"/>
              <a:t>Lichtenfeld</a:t>
            </a:r>
            <a:r>
              <a:rPr lang="en-US" dirty="0"/>
              <a:t>, S., </a:t>
            </a:r>
            <a:r>
              <a:rPr lang="en-US" dirty="0" err="1"/>
              <a:t>Marier</a:t>
            </a:r>
            <a:r>
              <a:rPr lang="en-US" dirty="0"/>
              <a:t>, M., Elliot, </a:t>
            </a:r>
            <a:r>
              <a:rPr lang="en-US" dirty="0" err="1"/>
              <a:t>Pekrun</a:t>
            </a:r>
            <a:r>
              <a:rPr lang="en-US" dirty="0"/>
              <a:t>, R. (2009). The Semantic red effect: Processing the word red undermines intellectual performance. Journal of Experimental Social Psychology, 45, 1273-1276.</a:t>
            </a:r>
          </a:p>
          <a:p>
            <a:pPr marL="0" indent="0">
              <a:buNone/>
            </a:pPr>
            <a:r>
              <a:rPr lang="en-US" dirty="0"/>
              <a:t>Mehta, R. &amp; Zhu, R. (2009). Blue or red? Exploring the effect of color on cognitive task performances. </a:t>
            </a:r>
            <a:r>
              <a:rPr lang="en-US" i="1" dirty="0"/>
              <a:t>American Association for the Advancement of Science</a:t>
            </a:r>
            <a:r>
              <a:rPr lang="en-US" dirty="0"/>
              <a:t>, </a:t>
            </a:r>
            <a:r>
              <a:rPr lang="en-US" i="1" dirty="0"/>
              <a:t>323</a:t>
            </a:r>
            <a:r>
              <a:rPr lang="en-US" dirty="0"/>
              <a:t>(5918), 1226-1229 </a:t>
            </a:r>
          </a:p>
          <a:p>
            <a:pPr marL="0" indent="0">
              <a:buNone/>
            </a:pPr>
            <a:r>
              <a:rPr lang="en-US" dirty="0" err="1"/>
              <a:t>Payen,V</a:t>
            </a:r>
            <a:r>
              <a:rPr lang="en-US" dirty="0"/>
              <a:t>., Elliot, A., </a:t>
            </a:r>
            <a:r>
              <a:rPr lang="en-US" dirty="0" err="1"/>
              <a:t>Coombes,S</a:t>
            </a:r>
            <a:r>
              <a:rPr lang="en-US" dirty="0"/>
              <a:t>., </a:t>
            </a:r>
            <a:r>
              <a:rPr lang="en-US" dirty="0" err="1"/>
              <a:t>Chalabaev</a:t>
            </a:r>
            <a:r>
              <a:rPr lang="en-US" dirty="0"/>
              <a:t>, A., </a:t>
            </a:r>
            <a:r>
              <a:rPr lang="en-US" dirty="0" err="1"/>
              <a:t>Brisswalter</a:t>
            </a:r>
            <a:r>
              <a:rPr lang="en-US" dirty="0"/>
              <a:t>, J., &amp; </a:t>
            </a:r>
            <a:r>
              <a:rPr lang="en-US" dirty="0" err="1"/>
              <a:t>Cury</a:t>
            </a:r>
            <a:r>
              <a:rPr lang="en-US" dirty="0"/>
              <a:t>, F.. (2011). Viewing red prior to strength test inhibits motor output. Neuroscience Letters, 495, 44-48.</a:t>
            </a:r>
          </a:p>
          <a:p>
            <a:pPr marL="0" indent="0">
              <a:buNone/>
            </a:pPr>
            <a:r>
              <a:rPr lang="en-US" dirty="0" err="1"/>
              <a:t>Putwain</a:t>
            </a:r>
            <a:r>
              <a:rPr lang="en-US" dirty="0"/>
              <a:t>, D. (2008). Examination stress and test anxiety. </a:t>
            </a:r>
            <a:r>
              <a:rPr lang="en-US" i="1" dirty="0"/>
              <a:t>British Psychological Society</a:t>
            </a:r>
            <a:r>
              <a:rPr lang="en-US" dirty="0"/>
              <a:t>, </a:t>
            </a:r>
            <a:r>
              <a:rPr lang="en-US" i="1" dirty="0"/>
              <a:t>21</a:t>
            </a:r>
            <a:r>
              <a:rPr lang="en-US" dirty="0"/>
              <a:t>(12), 1026-1029.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96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10875442" cy="4200099"/>
          </a:xfrm>
        </p:spPr>
        <p:txBody>
          <a:bodyPr>
            <a:normAutofit fontScale="85000" lnSpcReduction="20000"/>
          </a:bodyPr>
          <a:lstStyle/>
          <a:p>
            <a:pPr marL="0" indent="-457200">
              <a:lnSpc>
                <a:spcPct val="120000"/>
              </a:lnSpc>
            </a:pPr>
            <a:r>
              <a:rPr lang="en-US" dirty="0" err="1" smtClean="0"/>
              <a:t>Segool</a:t>
            </a:r>
            <a:r>
              <a:rPr lang="en-US" dirty="0"/>
              <a:t>, N., von der </a:t>
            </a:r>
            <a:r>
              <a:rPr lang="en-US" dirty="0" err="1"/>
              <a:t>Embse</a:t>
            </a:r>
            <a:r>
              <a:rPr lang="en-US" dirty="0"/>
              <a:t>, N., Mata, A., &amp;Gallant. (2013). Cognitive behavioral model of test </a:t>
            </a:r>
            <a:r>
              <a:rPr lang="en-US" dirty="0" err="1"/>
              <a:t>axniety</a:t>
            </a:r>
            <a:r>
              <a:rPr lang="en-US" dirty="0"/>
              <a:t> in a high-stakes context: An exploratory study. </a:t>
            </a:r>
            <a:r>
              <a:rPr lang="en-US" i="1" dirty="0"/>
              <a:t>School Mental Health</a:t>
            </a:r>
            <a:r>
              <a:rPr lang="en-US" dirty="0"/>
              <a:t>.</a:t>
            </a:r>
          </a:p>
          <a:p>
            <a:pPr marL="0" indent="-457200">
              <a:lnSpc>
                <a:spcPct val="120000"/>
              </a:lnSpc>
            </a:pPr>
            <a:r>
              <a:rPr lang="en-US" dirty="0" err="1"/>
              <a:t>Speilberger</a:t>
            </a:r>
            <a:r>
              <a:rPr lang="en-US" dirty="0"/>
              <a:t>, C. (1977). </a:t>
            </a:r>
            <a:r>
              <a:rPr lang="en-US" i="1" dirty="0"/>
              <a:t>State Trait Anxiety Inventory</a:t>
            </a:r>
            <a:r>
              <a:rPr lang="en-US" dirty="0"/>
              <a:t> [Measurement Instrument]. Retrieved from </a:t>
            </a:r>
            <a:r>
              <a:rPr lang="en-US" u="sng" dirty="0">
                <a:hlinkClick r:id="rId2"/>
              </a:rPr>
              <a:t>http://yogabharati.org/public_download/Yoga_SN_2014/State_Trait_Anxiety_Inventory_for_adults.pdf</a:t>
            </a:r>
            <a:endParaRPr lang="en-US" dirty="0"/>
          </a:p>
          <a:p>
            <a:pPr marL="0" indent="-457200">
              <a:lnSpc>
                <a:spcPct val="120000"/>
              </a:lnSpc>
            </a:pPr>
            <a:r>
              <a:rPr lang="en-US" dirty="0"/>
              <a:t>Stone, N.J. (2001). Designing effective study environments. </a:t>
            </a:r>
            <a:r>
              <a:rPr lang="en-US" i="1" dirty="0"/>
              <a:t>Journal of Environmental Psychology</a:t>
            </a:r>
            <a:r>
              <a:rPr lang="en-US" dirty="0"/>
              <a:t>, </a:t>
            </a:r>
            <a:r>
              <a:rPr lang="en-US" i="1" dirty="0"/>
              <a:t>21</a:t>
            </a:r>
            <a:r>
              <a:rPr lang="en-US" dirty="0"/>
              <a:t>, 179-190.</a:t>
            </a:r>
          </a:p>
          <a:p>
            <a:pPr marL="0" indent="-457200">
              <a:lnSpc>
                <a:spcPct val="120000"/>
              </a:lnSpc>
            </a:pPr>
            <a:r>
              <a:rPr lang="en-US" dirty="0"/>
              <a:t>Stone, N.J. &amp; English, A.J. (1998). Task type, posters, and workspace color on mood, satisfaction, and performance. </a:t>
            </a:r>
            <a:r>
              <a:rPr lang="en-US" i="1" dirty="0"/>
              <a:t>Journal of Environmental Psychology</a:t>
            </a:r>
            <a:r>
              <a:rPr lang="en-US" dirty="0"/>
              <a:t>, </a:t>
            </a:r>
            <a:r>
              <a:rPr lang="en-US" i="1" dirty="0"/>
              <a:t>18</a:t>
            </a:r>
            <a:r>
              <a:rPr lang="en-US" dirty="0"/>
              <a:t>, 175-185.</a:t>
            </a:r>
          </a:p>
          <a:p>
            <a:pPr marL="0" indent="-457200">
              <a:lnSpc>
                <a:spcPct val="120000"/>
              </a:lnSpc>
            </a:pPr>
            <a:r>
              <a:rPr lang="en-US" dirty="0"/>
              <a:t> Tanaka, A., Tokuno, Y. (2011). The effect of the color red on avoidance motivation. </a:t>
            </a:r>
            <a:r>
              <a:rPr lang="en-US" i="1" dirty="0"/>
              <a:t>Social Behavior &amp; Personality: An International Journal</a:t>
            </a:r>
            <a:r>
              <a:rPr lang="en-US" dirty="0"/>
              <a:t>, </a:t>
            </a:r>
            <a:r>
              <a:rPr lang="en-US" i="1" dirty="0"/>
              <a:t>39</a:t>
            </a:r>
            <a:r>
              <a:rPr lang="en-US" dirty="0"/>
              <a:t>(2), 287-288.</a:t>
            </a:r>
          </a:p>
          <a:p>
            <a:pPr marL="0" indent="-457200">
              <a:lnSpc>
                <a:spcPct val="120000"/>
              </a:lnSpc>
            </a:pPr>
            <a:r>
              <a:rPr lang="en-US" dirty="0"/>
              <a:t>Williams, J.M., Landers, D.M., </a:t>
            </a:r>
            <a:r>
              <a:rPr lang="en-US" dirty="0" err="1"/>
              <a:t>Boutcher</a:t>
            </a:r>
            <a:r>
              <a:rPr lang="en-US" dirty="0"/>
              <a:t>, S.H., (1993). Arousal-performance relationships, applied sport psychology; personal growth to peak performance. 2, 170-184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97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061" y="2671410"/>
            <a:ext cx="8534400" cy="1507067"/>
          </a:xfrm>
        </p:spPr>
        <p:txBody>
          <a:bodyPr/>
          <a:lstStyle/>
          <a:p>
            <a:pPr algn="ctr"/>
            <a:r>
              <a:rPr lang="en-US" b="1" dirty="0" smtClean="0"/>
              <a:t>Questions/Comments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1699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oes red affect anxiety levels in different test anxious people?</a:t>
            </a:r>
          </a:p>
          <a:p>
            <a:r>
              <a:rPr lang="en-US" dirty="0" smtClean="0"/>
              <a:t>Can a test proctor's red color shirt affect intellectual performance differently among test anxious types?</a:t>
            </a:r>
            <a:endParaRPr lang="en-US" dirty="0"/>
          </a:p>
        </p:txBody>
      </p:sp>
      <p:pic>
        <p:nvPicPr>
          <p:cNvPr id="1026" name="Picture 2" descr="http://tjohnsonmediagroup.com/wp-content/uploads/research-questions-that-lead-to-meaningful-chan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6685" y="3079844"/>
            <a:ext cx="4017180" cy="2442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135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11095412" cy="4316506"/>
          </a:xfrm>
        </p:spPr>
        <p:txBody>
          <a:bodyPr>
            <a:normAutofit/>
          </a:bodyPr>
          <a:lstStyle/>
          <a:p>
            <a:r>
              <a:rPr lang="en-US" dirty="0" smtClean="0"/>
              <a:t>Add to color research</a:t>
            </a:r>
          </a:p>
          <a:p>
            <a:pPr lvl="1"/>
            <a:r>
              <a:rPr lang="en-US" dirty="0" smtClean="0"/>
              <a:t>Already known</a:t>
            </a:r>
          </a:p>
          <a:p>
            <a:pPr lvl="2"/>
            <a:r>
              <a:rPr lang="en-US" dirty="0" smtClean="0"/>
              <a:t>Warm colors increase arousal and cool colors decrease arousal </a:t>
            </a:r>
          </a:p>
          <a:p>
            <a:pPr lvl="3"/>
            <a:r>
              <a:rPr lang="en-US" dirty="0" smtClean="0"/>
              <a:t>Red emphasizes detail and caution </a:t>
            </a:r>
            <a:r>
              <a:rPr lang="en-US" dirty="0"/>
              <a:t>(Mehta &amp; Zhu, 2009)</a:t>
            </a:r>
            <a:endParaRPr lang="en-US" dirty="0" smtClean="0"/>
          </a:p>
          <a:p>
            <a:pPr lvl="3"/>
            <a:r>
              <a:rPr lang="en-US" dirty="0" smtClean="0"/>
              <a:t>Blue helps foster creativity (Mehta &amp; Zhu, 2009)</a:t>
            </a:r>
          </a:p>
          <a:p>
            <a:pPr lvl="2"/>
            <a:r>
              <a:rPr lang="en-US" dirty="0" smtClean="0"/>
              <a:t>Color associations are learned (conditioning) and innate (evolutionary reasons) (Elliot, Maier, Moller, Friedman, &amp; </a:t>
            </a:r>
            <a:r>
              <a:rPr lang="en-US" dirty="0" err="1" smtClean="0"/>
              <a:t>Meinhardt</a:t>
            </a:r>
            <a:r>
              <a:rPr lang="en-US" dirty="0" smtClean="0"/>
              <a:t> , 2007)</a:t>
            </a:r>
          </a:p>
          <a:p>
            <a:r>
              <a:rPr lang="en-US" dirty="0" smtClean="0"/>
              <a:t>To understand red for proper application</a:t>
            </a:r>
          </a:p>
          <a:p>
            <a:pPr lvl="1"/>
            <a:r>
              <a:rPr lang="en-US" dirty="0" smtClean="0"/>
              <a:t>Education settings</a:t>
            </a:r>
          </a:p>
          <a:p>
            <a:pPr lvl="1"/>
            <a:r>
              <a:rPr lang="en-US" dirty="0" smtClean="0"/>
              <a:t>Standardize tests</a:t>
            </a:r>
          </a:p>
          <a:p>
            <a:r>
              <a:rPr lang="en-US" dirty="0" smtClean="0"/>
              <a:t>To maximize beneficial environments to decrease elements that trigger test anxiety</a:t>
            </a:r>
          </a:p>
        </p:txBody>
      </p:sp>
      <p:pic>
        <p:nvPicPr>
          <p:cNvPr id="2050" name="Picture 2" descr="http://education.ucr.edu/images/itoc20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9149" y="248369"/>
            <a:ext cx="2865907" cy="2165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154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685800"/>
            <a:ext cx="11041623" cy="422237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Color research</a:t>
            </a:r>
          </a:p>
          <a:p>
            <a:pPr lvl="1"/>
            <a:r>
              <a:rPr lang="en-US" dirty="0" smtClean="0"/>
              <a:t>There are still many questions on color application and context</a:t>
            </a:r>
          </a:p>
          <a:p>
            <a:r>
              <a:rPr lang="en-US" dirty="0" smtClean="0"/>
              <a:t>Test Anxiety (TA)</a:t>
            </a:r>
          </a:p>
          <a:p>
            <a:pPr lvl="1"/>
            <a:r>
              <a:rPr lang="en-US" dirty="0"/>
              <a:t>20-30% of  undergraduate </a:t>
            </a:r>
            <a:r>
              <a:rPr lang="en-US" dirty="0" smtClean="0"/>
              <a:t>students are affected</a:t>
            </a:r>
          </a:p>
          <a:p>
            <a:pPr lvl="1"/>
            <a:r>
              <a:rPr lang="en-US" dirty="0" smtClean="0"/>
              <a:t>2 out of 3 students are highly test anxious</a:t>
            </a:r>
          </a:p>
          <a:p>
            <a:pPr lvl="1"/>
            <a:r>
              <a:rPr lang="en-US" dirty="0" smtClean="0"/>
              <a:t>Test anxiety negatively affects performance</a:t>
            </a:r>
          </a:p>
          <a:p>
            <a:pPr lvl="1"/>
            <a:r>
              <a:rPr lang="en-US" dirty="0" smtClean="0"/>
              <a:t>Test anxiety increases with academic achievement</a:t>
            </a:r>
          </a:p>
          <a:p>
            <a:pPr lvl="1"/>
            <a:r>
              <a:rPr lang="en-US" dirty="0" smtClean="0"/>
              <a:t>TA affects more women than men</a:t>
            </a:r>
          </a:p>
          <a:p>
            <a:r>
              <a:rPr lang="en-US" dirty="0" smtClean="0"/>
              <a:t>Solution</a:t>
            </a:r>
          </a:p>
          <a:p>
            <a:pPr lvl="1"/>
            <a:r>
              <a:rPr lang="en-US" dirty="0" smtClean="0"/>
              <a:t>Maximize learning skills by understanding environments that affect testing and learning</a:t>
            </a:r>
          </a:p>
          <a:p>
            <a:pPr lvl="2"/>
            <a:r>
              <a:rPr lang="en-US" dirty="0" smtClean="0"/>
              <a:t>Research colors in context</a:t>
            </a:r>
          </a:p>
          <a:p>
            <a:pPr lvl="1"/>
            <a:endParaRPr lang="en-US" dirty="0"/>
          </a:p>
        </p:txBody>
      </p:sp>
      <p:pic>
        <p:nvPicPr>
          <p:cNvPr id="3074" name="Picture 2" descr="https://oitecareersblog.files.wordpress.com/2015/04/dmbtes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0608" y="398074"/>
            <a:ext cx="2297303" cy="3273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756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363095"/>
            <a:ext cx="8534400" cy="1507067"/>
          </a:xfrm>
        </p:spPr>
        <p:txBody>
          <a:bodyPr/>
          <a:lstStyle/>
          <a:p>
            <a:r>
              <a:rPr lang="en-US" dirty="0" smtClean="0"/>
              <a:t>Research on 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799"/>
            <a:ext cx="11081964" cy="50452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Important Articles</a:t>
            </a:r>
          </a:p>
          <a:p>
            <a:pPr lvl="1"/>
            <a:r>
              <a:rPr lang="en-US" dirty="0" smtClean="0"/>
              <a:t>Elliot et al. , 2007</a:t>
            </a:r>
          </a:p>
          <a:p>
            <a:pPr lvl="2"/>
            <a:r>
              <a:rPr lang="en-US" dirty="0"/>
              <a:t>test Yerkes &amp; Dodson Law (1908</a:t>
            </a:r>
            <a:r>
              <a:rPr lang="en-US" dirty="0" smtClean="0"/>
              <a:t>)</a:t>
            </a:r>
          </a:p>
          <a:p>
            <a:pPr lvl="2"/>
            <a:r>
              <a:rPr lang="en-US" dirty="0"/>
              <a:t>red directly affecting performance and not mood, perceptions, or </a:t>
            </a:r>
            <a:r>
              <a:rPr lang="en-US" dirty="0" smtClean="0"/>
              <a:t>appraisals</a:t>
            </a:r>
          </a:p>
          <a:p>
            <a:pPr lvl="2"/>
            <a:r>
              <a:rPr lang="en-US" dirty="0" smtClean="0"/>
              <a:t>Participants were unaware of study interest in  red </a:t>
            </a:r>
            <a:r>
              <a:rPr lang="en-US" dirty="0"/>
              <a:t>and avoidance </a:t>
            </a:r>
            <a:r>
              <a:rPr lang="en-US" dirty="0" smtClean="0"/>
              <a:t>motivation</a:t>
            </a:r>
          </a:p>
          <a:p>
            <a:pPr lvl="1"/>
            <a:r>
              <a:rPr lang="en-US" dirty="0" err="1" smtClean="0"/>
              <a:t>Lichtenfeld</a:t>
            </a:r>
            <a:r>
              <a:rPr lang="en-US" dirty="0" smtClean="0"/>
              <a:t>, Maier, Elliot, &amp; </a:t>
            </a:r>
            <a:r>
              <a:rPr lang="en-US" dirty="0" err="1"/>
              <a:t>P</a:t>
            </a:r>
            <a:r>
              <a:rPr lang="en-US" dirty="0" err="1" smtClean="0"/>
              <a:t>ekrun</a:t>
            </a:r>
            <a:r>
              <a:rPr lang="en-US" dirty="0" smtClean="0"/>
              <a:t>, 2009</a:t>
            </a:r>
          </a:p>
          <a:p>
            <a:pPr lvl="2"/>
            <a:r>
              <a:rPr lang="en-US" dirty="0" smtClean="0"/>
              <a:t>worry</a:t>
            </a:r>
            <a:r>
              <a:rPr lang="en-US" dirty="0"/>
              <a:t>, and not general arousal or mood, mediate the semantic red affect by 95</a:t>
            </a:r>
            <a:r>
              <a:rPr lang="en-US" dirty="0" smtClean="0"/>
              <a:t>%</a:t>
            </a:r>
          </a:p>
          <a:p>
            <a:pPr lvl="3"/>
            <a:r>
              <a:rPr lang="en-US" dirty="0" smtClean="0"/>
              <a:t>Those who worried the most, performed the worst</a:t>
            </a:r>
          </a:p>
          <a:p>
            <a:pPr lvl="2"/>
            <a:r>
              <a:rPr lang="en-US" dirty="0" smtClean="0"/>
              <a:t>slight </a:t>
            </a:r>
            <a:r>
              <a:rPr lang="en-US" dirty="0"/>
              <a:t>difference in performance between men and </a:t>
            </a:r>
            <a:r>
              <a:rPr lang="en-US" dirty="0" smtClean="0"/>
              <a:t>women</a:t>
            </a:r>
          </a:p>
          <a:p>
            <a:pPr lvl="2"/>
            <a:r>
              <a:rPr lang="en-US" dirty="0" smtClean="0"/>
              <a:t>participants </a:t>
            </a:r>
            <a:r>
              <a:rPr lang="en-US" dirty="0"/>
              <a:t>were unaware </a:t>
            </a:r>
            <a:r>
              <a:rPr lang="en-US" dirty="0" smtClean="0"/>
              <a:t>of study focus </a:t>
            </a:r>
            <a:r>
              <a:rPr lang="en-US" dirty="0"/>
              <a:t> </a:t>
            </a:r>
            <a:r>
              <a:rPr lang="en-US" dirty="0" smtClean="0"/>
              <a:t>on color words </a:t>
            </a:r>
            <a:r>
              <a:rPr lang="en-US" dirty="0"/>
              <a:t>with intellectual </a:t>
            </a:r>
            <a:r>
              <a:rPr lang="en-US" dirty="0" smtClean="0"/>
              <a:t>performance</a:t>
            </a:r>
          </a:p>
          <a:p>
            <a:pPr lvl="1"/>
            <a:r>
              <a:rPr lang="en-US" dirty="0" smtClean="0"/>
              <a:t>Tanaka &amp; </a:t>
            </a:r>
            <a:r>
              <a:rPr lang="en-US" dirty="0" err="1" smtClean="0"/>
              <a:t>Tukuno</a:t>
            </a:r>
            <a:r>
              <a:rPr lang="en-US" dirty="0" smtClean="0"/>
              <a:t>, 2011</a:t>
            </a:r>
          </a:p>
          <a:p>
            <a:pPr lvl="2"/>
            <a:r>
              <a:rPr lang="en-US" dirty="0"/>
              <a:t>color </a:t>
            </a:r>
            <a:r>
              <a:rPr lang="en-US" dirty="0" smtClean="0"/>
              <a:t>(red, green, &amp; white) affected </a:t>
            </a:r>
            <a:r>
              <a:rPr lang="en-US" dirty="0"/>
              <a:t>task </a:t>
            </a:r>
            <a:r>
              <a:rPr lang="en-US" dirty="0" smtClean="0"/>
              <a:t>choice between easy and difficult tasks</a:t>
            </a:r>
            <a:endParaRPr lang="en-US" dirty="0"/>
          </a:p>
          <a:p>
            <a:pPr lvl="2"/>
            <a:r>
              <a:rPr lang="en-US" dirty="0" smtClean="0"/>
              <a:t>red triggers avoidance motivation was proven</a:t>
            </a:r>
          </a:p>
          <a:p>
            <a:pPr lvl="2"/>
            <a:r>
              <a:rPr lang="en-US" dirty="0"/>
              <a:t>unaware that the study focused on color and performance</a:t>
            </a:r>
            <a:endParaRPr lang="en-US" dirty="0" smtClean="0"/>
          </a:p>
        </p:txBody>
      </p:sp>
      <p:pic>
        <p:nvPicPr>
          <p:cNvPr id="4098" name="Picture 2" descr="http://digitalsynopsis.com/wp-content/uploads/2014/09/color-thesaurus-correct-names-red-shad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8612" y="128790"/>
            <a:ext cx="2818842" cy="1758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462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5200026"/>
            <a:ext cx="8534400" cy="1507067"/>
          </a:xfrm>
        </p:spPr>
        <p:txBody>
          <a:bodyPr/>
          <a:lstStyle/>
          <a:p>
            <a:r>
              <a:rPr lang="en-US" dirty="0" smtClean="0"/>
              <a:t>Research on Test Anxiety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685799"/>
            <a:ext cx="11507789" cy="473336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Definition</a:t>
            </a:r>
          </a:p>
          <a:p>
            <a:pPr lvl="1"/>
            <a:r>
              <a:rPr lang="en-US" dirty="0" smtClean="0"/>
              <a:t>feelings </a:t>
            </a:r>
            <a:r>
              <a:rPr lang="en-US" dirty="0"/>
              <a:t>of </a:t>
            </a:r>
            <a:r>
              <a:rPr lang="en-US" dirty="0" smtClean="0"/>
              <a:t>tension, apprehension</a:t>
            </a:r>
            <a:r>
              <a:rPr lang="en-US" dirty="0"/>
              <a:t>, worrisome </a:t>
            </a:r>
            <a:r>
              <a:rPr lang="en-US" dirty="0" smtClean="0"/>
              <a:t>thoughts</a:t>
            </a:r>
          </a:p>
          <a:p>
            <a:r>
              <a:rPr lang="en-US" dirty="0" smtClean="0"/>
              <a:t>Components</a:t>
            </a:r>
          </a:p>
          <a:p>
            <a:pPr lvl="1"/>
            <a:r>
              <a:rPr lang="en-US" b="1" dirty="0" smtClean="0"/>
              <a:t>Cognitive</a:t>
            </a:r>
          </a:p>
          <a:p>
            <a:pPr lvl="1"/>
            <a:r>
              <a:rPr lang="en-US" b="1" dirty="0" smtClean="0"/>
              <a:t>Affective</a:t>
            </a:r>
            <a:endParaRPr lang="en-US" dirty="0" smtClean="0"/>
          </a:p>
          <a:p>
            <a:pPr lvl="1"/>
            <a:r>
              <a:rPr lang="en-US" b="1" dirty="0" smtClean="0"/>
              <a:t>Behavioral</a:t>
            </a:r>
          </a:p>
          <a:p>
            <a:r>
              <a:rPr lang="en-US" dirty="0" smtClean="0"/>
              <a:t>Test </a:t>
            </a:r>
            <a:r>
              <a:rPr lang="en-US" dirty="0"/>
              <a:t>anxiety &amp;</a:t>
            </a:r>
            <a:r>
              <a:rPr lang="en-US" dirty="0" smtClean="0"/>
              <a:t> </a:t>
            </a:r>
            <a:r>
              <a:rPr lang="en-US" dirty="0"/>
              <a:t>performance </a:t>
            </a:r>
            <a:r>
              <a:rPr lang="en-US" dirty="0" smtClean="0"/>
              <a:t>are negatively </a:t>
            </a:r>
            <a:r>
              <a:rPr lang="en-US" dirty="0"/>
              <a:t>correlated by r=.-21(</a:t>
            </a:r>
            <a:r>
              <a:rPr lang="en-US" dirty="0" err="1"/>
              <a:t>Chapell</a:t>
            </a:r>
            <a:r>
              <a:rPr lang="en-US" dirty="0"/>
              <a:t> et al., 2005</a:t>
            </a:r>
            <a:r>
              <a:rPr lang="en-US" dirty="0" smtClean="0"/>
              <a:t>; </a:t>
            </a:r>
            <a:r>
              <a:rPr lang="en-US" dirty="0" err="1" smtClean="0"/>
              <a:t>Handelzalts</a:t>
            </a:r>
            <a:r>
              <a:rPr lang="en-US" dirty="0" smtClean="0"/>
              <a:t> </a:t>
            </a:r>
            <a:r>
              <a:rPr lang="en-US" dirty="0"/>
              <a:t>&amp; </a:t>
            </a:r>
            <a:r>
              <a:rPr lang="en-US" dirty="0" err="1"/>
              <a:t>Keinan</a:t>
            </a:r>
            <a:r>
              <a:rPr lang="en-US" dirty="0"/>
              <a:t>, </a:t>
            </a:r>
            <a:r>
              <a:rPr lang="en-US" dirty="0" smtClean="0"/>
              <a:t>2010; </a:t>
            </a:r>
            <a:r>
              <a:rPr lang="en-US" dirty="0" err="1"/>
              <a:t>Seipp</a:t>
            </a:r>
            <a:r>
              <a:rPr lang="en-US" dirty="0"/>
              <a:t>, 1991</a:t>
            </a:r>
            <a:r>
              <a:rPr lang="en-US" dirty="0" smtClean="0"/>
              <a:t>)</a:t>
            </a:r>
          </a:p>
          <a:p>
            <a:r>
              <a:rPr lang="en-US" dirty="0" smtClean="0"/>
              <a:t>Best treatments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combined </a:t>
            </a:r>
            <a:r>
              <a:rPr lang="en-US" dirty="0"/>
              <a:t>therapies and skilled focused approaches (</a:t>
            </a:r>
            <a:r>
              <a:rPr lang="en-US" dirty="0" err="1"/>
              <a:t>Ergene</a:t>
            </a:r>
            <a:r>
              <a:rPr lang="en-US" dirty="0"/>
              <a:t>, 2003)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Behavioral and cognitive </a:t>
            </a:r>
            <a:r>
              <a:rPr lang="en-US" dirty="0" smtClean="0"/>
              <a:t>techniques(</a:t>
            </a:r>
            <a:r>
              <a:rPr lang="en-US" dirty="0" err="1" smtClean="0"/>
              <a:t>Ergene</a:t>
            </a:r>
            <a:r>
              <a:rPr lang="en-US" dirty="0"/>
              <a:t>, 2003)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Practice is associated </a:t>
            </a:r>
            <a:r>
              <a:rPr lang="en-US" dirty="0"/>
              <a:t>with effectiveness (</a:t>
            </a:r>
            <a:r>
              <a:rPr lang="en-US" dirty="0" err="1"/>
              <a:t>Ergene</a:t>
            </a:r>
            <a:r>
              <a:rPr lang="en-US" dirty="0"/>
              <a:t>, 2003</a:t>
            </a:r>
            <a:r>
              <a:rPr lang="en-US" dirty="0" smtClean="0"/>
              <a:t>)</a:t>
            </a:r>
          </a:p>
          <a:p>
            <a:endParaRPr lang="en-US" dirty="0" smtClean="0"/>
          </a:p>
        </p:txBody>
      </p:sp>
      <p:pic>
        <p:nvPicPr>
          <p:cNvPr id="12290" name="Picture 2" descr="http://media.glnsrv.com/images/blog/aoatrendsandtips201112/anxiet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357" y="333306"/>
            <a:ext cx="3534670" cy="2480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041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of Red and Test Anxiety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685800"/>
            <a:ext cx="11243329" cy="4208929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err="1"/>
              <a:t>Bargh’s</a:t>
            </a:r>
            <a:r>
              <a:rPr lang="en-US" b="1" dirty="0"/>
              <a:t> law </a:t>
            </a:r>
            <a:r>
              <a:rPr lang="en-US" dirty="0"/>
              <a:t>(</a:t>
            </a:r>
            <a:r>
              <a:rPr lang="en-US" dirty="0" smtClean="0"/>
              <a:t>1990)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Goldstein’s work in 1942 suggested that “the body has inherent physiological reactions to color that are reflected in psychological experience and functioning” (Elliot et al., 2007; Goldstein, 1942; ; Stone &amp; English, </a:t>
            </a:r>
            <a:r>
              <a:rPr lang="en-US" dirty="0" smtClean="0"/>
              <a:t>1998)</a:t>
            </a:r>
          </a:p>
          <a:p>
            <a:r>
              <a:rPr lang="en-US" b="1" dirty="0" smtClean="0"/>
              <a:t>Yerkes-Dodson’s law</a:t>
            </a:r>
            <a:r>
              <a:rPr lang="en-US" dirty="0"/>
              <a:t> </a:t>
            </a:r>
            <a:r>
              <a:rPr lang="en-US" dirty="0" smtClean="0"/>
              <a:t>(1908)</a:t>
            </a:r>
          </a:p>
          <a:p>
            <a:pPr lvl="1"/>
            <a:r>
              <a:rPr lang="en-US" dirty="0"/>
              <a:t>Inverted U </a:t>
            </a:r>
            <a:r>
              <a:rPr lang="en-US" dirty="0" smtClean="0"/>
              <a:t>Hypothesis</a:t>
            </a:r>
          </a:p>
          <a:p>
            <a:pPr lvl="2"/>
            <a:r>
              <a:rPr lang="en-US" dirty="0" smtClean="0"/>
              <a:t>Complex Task </a:t>
            </a:r>
            <a:r>
              <a:rPr lang="en-US" dirty="0" smtClean="0">
                <a:sym typeface="Wingdings" panose="05000000000000000000" pitchFamily="2" charset="2"/>
              </a:rPr>
              <a:t> low arousal</a:t>
            </a:r>
            <a:endParaRPr lang="en-US" dirty="0" smtClean="0"/>
          </a:p>
          <a:p>
            <a:pPr lvl="2"/>
            <a:r>
              <a:rPr lang="en-US" dirty="0" smtClean="0"/>
              <a:t>Simple Task </a:t>
            </a:r>
            <a:r>
              <a:rPr lang="en-US" dirty="0" smtClean="0">
                <a:sym typeface="Wingdings" panose="05000000000000000000" pitchFamily="2" charset="2"/>
              </a:rPr>
              <a:t> high arousal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Worry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Test anxiety  worry is the mediator that affects concentration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Red  worry has been suggested to be the mediator  in affecting performance (</a:t>
            </a:r>
            <a:r>
              <a:rPr lang="en-US" dirty="0" err="1" smtClean="0">
                <a:sym typeface="Wingdings" panose="05000000000000000000" pitchFamily="2" charset="2"/>
              </a:rPr>
              <a:t>Lichtenfeld</a:t>
            </a:r>
            <a:r>
              <a:rPr lang="en-US" dirty="0" smtClean="0">
                <a:sym typeface="Wingdings" panose="05000000000000000000" pitchFamily="2" charset="2"/>
              </a:rPr>
              <a:t> et al. , 2009)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5122" name="Picture 2" descr="http://static.sharecare.com/promo/topics/articles/worried-woman-288x26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4340" y="1552013"/>
            <a:ext cx="2743200" cy="2476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793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685800"/>
            <a:ext cx="11068517" cy="431650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Main Effect 1: It is hypothesized for </a:t>
            </a:r>
            <a:r>
              <a:rPr lang="en-US" dirty="0"/>
              <a:t>color</a:t>
            </a:r>
            <a:r>
              <a:rPr lang="en-US" dirty="0" smtClean="0"/>
              <a:t>, </a:t>
            </a:r>
            <a:r>
              <a:rPr lang="en-US" dirty="0"/>
              <a:t>that </a:t>
            </a:r>
            <a:r>
              <a:rPr lang="en-US" dirty="0" smtClean="0"/>
              <a:t>when participants are </a:t>
            </a:r>
            <a:r>
              <a:rPr lang="en-US" dirty="0"/>
              <a:t>exposed to the proctor wearing a red shirt will report higher levels of anxiety as compared to those exposed to </a:t>
            </a:r>
            <a:r>
              <a:rPr lang="en-US" dirty="0" smtClean="0"/>
              <a:t>the first test with a  </a:t>
            </a:r>
            <a:r>
              <a:rPr lang="en-US" dirty="0"/>
              <a:t>proctor in the white </a:t>
            </a:r>
            <a:r>
              <a:rPr lang="en-US" dirty="0" smtClean="0"/>
              <a:t>shirt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Main Effect 2: It is hypothesized </a:t>
            </a:r>
            <a:r>
              <a:rPr lang="en-US" dirty="0"/>
              <a:t>for anxiety level</a:t>
            </a:r>
            <a:r>
              <a:rPr lang="en-US" dirty="0" smtClean="0"/>
              <a:t>, </a:t>
            </a:r>
            <a:r>
              <a:rPr lang="en-US" dirty="0"/>
              <a:t>that those participants high in anxiety will show poorer overall performance on the IQ test as compared to low anxiety </a:t>
            </a:r>
            <a:r>
              <a:rPr lang="en-US" dirty="0" smtClean="0"/>
              <a:t>participants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Interaction: It is hypothesized that color </a:t>
            </a:r>
            <a:r>
              <a:rPr lang="en-US" dirty="0"/>
              <a:t>by anxiety level interaction, whereby participants with high test </a:t>
            </a:r>
            <a:r>
              <a:rPr lang="en-US" dirty="0" smtClean="0"/>
              <a:t>anxiety when </a:t>
            </a:r>
            <a:r>
              <a:rPr lang="en-US" dirty="0"/>
              <a:t>exposed to the proctor wearing the red shirt will perform particularly poorly on the IQ test.</a:t>
            </a:r>
          </a:p>
          <a:p>
            <a:pPr lvl="1"/>
            <a:endParaRPr lang="en-US" dirty="0"/>
          </a:p>
        </p:txBody>
      </p:sp>
      <p:pic>
        <p:nvPicPr>
          <p:cNvPr id="6146" name="Picture 2" descr="http://images.clipartpanda.com/hypothesis-pictures-critical_thinkin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4884" y="4318039"/>
            <a:ext cx="3054523" cy="2360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673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9367" y="2507213"/>
            <a:ext cx="8534400" cy="1507067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/>
              <a:t>Methods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424597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509</TotalTime>
  <Words>1628</Words>
  <Application>Microsoft Office PowerPoint</Application>
  <PresentationFormat>Widescreen</PresentationFormat>
  <Paragraphs>137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Century Gothic</vt:lpstr>
      <vt:lpstr>Wingdings</vt:lpstr>
      <vt:lpstr>Wingdings 3</vt:lpstr>
      <vt:lpstr>Slice</vt:lpstr>
      <vt:lpstr>The Effects of Red on Test Anxiety: Does the Color of a Proctor’s Shirt Affect Intellectual Performance? </vt:lpstr>
      <vt:lpstr>Research Questions</vt:lpstr>
      <vt:lpstr>Purpose</vt:lpstr>
      <vt:lpstr>The Problem</vt:lpstr>
      <vt:lpstr>Research on Red</vt:lpstr>
      <vt:lpstr>Research on Test Anxiety</vt:lpstr>
      <vt:lpstr>Effects of Red and Test Anxiety</vt:lpstr>
      <vt:lpstr>Hypotheses</vt:lpstr>
      <vt:lpstr>Methods</vt:lpstr>
      <vt:lpstr>participants</vt:lpstr>
      <vt:lpstr>Materials/Measures</vt:lpstr>
      <vt:lpstr>Procedure</vt:lpstr>
      <vt:lpstr>Data Analysis</vt:lpstr>
      <vt:lpstr>References</vt:lpstr>
      <vt:lpstr>References (cont.)</vt:lpstr>
      <vt:lpstr>References (cont.)</vt:lpstr>
      <vt:lpstr>Questions/Comments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Effects of Red on Test Anxiety: Does the Color of a Proctor’s Shirt Effect Intellectual Performance?</dc:title>
  <dc:creator>Trisha Barton</dc:creator>
  <cp:lastModifiedBy>Trisha Barton</cp:lastModifiedBy>
  <cp:revision>39</cp:revision>
  <dcterms:created xsi:type="dcterms:W3CDTF">2015-06-22T20:18:13Z</dcterms:created>
  <dcterms:modified xsi:type="dcterms:W3CDTF">2015-11-28T02:29:38Z</dcterms:modified>
</cp:coreProperties>
</file>